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61" r:id="rId6"/>
    <p:sldId id="281" r:id="rId7"/>
    <p:sldId id="259" r:id="rId8"/>
    <p:sldId id="262" r:id="rId9"/>
    <p:sldId id="263" r:id="rId10"/>
    <p:sldId id="264" r:id="rId11"/>
    <p:sldId id="278" r:id="rId12"/>
    <p:sldId id="265" r:id="rId13"/>
    <p:sldId id="277" r:id="rId14"/>
    <p:sldId id="266" r:id="rId15"/>
    <p:sldId id="276" r:id="rId16"/>
    <p:sldId id="267" r:id="rId17"/>
    <p:sldId id="279" r:id="rId18"/>
    <p:sldId id="268" r:id="rId19"/>
    <p:sldId id="280" r:id="rId20"/>
    <p:sldId id="269" r:id="rId21"/>
    <p:sldId id="270" r:id="rId22"/>
    <p:sldId id="283" r:id="rId23"/>
    <p:sldId id="271" r:id="rId24"/>
    <p:sldId id="272" r:id="rId25"/>
    <p:sldId id="273" r:id="rId26"/>
    <p:sldId id="274" r:id="rId27"/>
    <p:sldId id="275" r:id="rId28"/>
    <p:sldId id="282"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085513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10857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220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648209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65723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051596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907141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192502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86331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265914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146011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618115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226492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90615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93255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552644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23.01.2025</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33168393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latin typeface="Times New Roman" pitchFamily="18" charset="0"/>
                <a:cs typeface="Times New Roman" pitchFamily="18" charset="0"/>
              </a:rPr>
              <a:t>N1 </a:t>
            </a:r>
            <a:r>
              <a:rPr lang="kk-KZ" dirty="0" smtClean="0">
                <a:latin typeface="Times New Roman" pitchFamily="18" charset="0"/>
                <a:cs typeface="Times New Roman" pitchFamily="18" charset="0"/>
              </a:rPr>
              <a:t>ДӘРІС</a:t>
            </a:r>
            <a:endParaRPr lang="ru-RU" dirty="0">
              <a:latin typeface="Times New Roman" pitchFamily="18" charset="0"/>
              <a:cs typeface="Times New Roman" pitchFamily="18" charset="0"/>
            </a:endParaRPr>
          </a:p>
        </p:txBody>
      </p:sp>
      <p:sp>
        <p:nvSpPr>
          <p:cNvPr id="3" name="Подзаголовок 2"/>
          <p:cNvSpPr>
            <a:spLocks noGrp="1"/>
          </p:cNvSpPr>
          <p:nvPr>
            <p:ph idx="1"/>
          </p:nvPr>
        </p:nvSpPr>
        <p:spPr>
          <a:xfrm>
            <a:off x="2339753" y="548680"/>
            <a:ext cx="4617560" cy="5492682"/>
          </a:xfrm>
        </p:spPr>
        <p:txBody>
          <a:bodyPr>
            <a:noAutofit/>
          </a:bodyPr>
          <a:lstStyle/>
          <a:p>
            <a:pPr marL="0" indent="0">
              <a:buNone/>
            </a:pPr>
            <a:r>
              <a:rPr lang="kk-KZ" sz="2400" dirty="0"/>
              <a:t>ХҮ ғасырдың аяғында Европаның батысында ұлттық негізде бір орталықтанған бірқатар мемлекеттердің пайда болғаны белгілі. Олардың қатарында Англия, Франция, Испания, ал бұлардан да бұрын Португалия пайда болған еді. Мемлекеттер аумағы ұлғайған сайын шенеуніктік қызметтердің ауқымы кеңейді. Ел билеушілері өз елдерін алтын мен күміспен байытуға тырысты.</a:t>
            </a:r>
            <a:endParaRPr lang="ru-RU" sz="2400" dirty="0"/>
          </a:p>
        </p:txBody>
      </p:sp>
      <p:sp>
        <p:nvSpPr>
          <p:cNvPr id="4" name="Текст 3"/>
          <p:cNvSpPr>
            <a:spLocks noGrp="1"/>
          </p:cNvSpPr>
          <p:nvPr>
            <p:ph type="body" sz="half" idx="2"/>
          </p:nvPr>
        </p:nvSpPr>
        <p:spPr>
          <a:xfrm>
            <a:off x="609599" y="2777069"/>
            <a:ext cx="1730154" cy="2584449"/>
          </a:xfrm>
        </p:spPr>
        <p:txBody>
          <a:bodyPr>
            <a:normAutofit/>
          </a:bodyPr>
          <a:lstStyle/>
          <a:p>
            <a:r>
              <a:rPr lang="kk-KZ" sz="2000" b="1" dirty="0"/>
              <a:t>Европа елдерінің баспасөзі</a:t>
            </a:r>
            <a:endParaRPr lang="ru-RU"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8640"/>
            <a:ext cx="6102424" cy="5386090"/>
          </a:xfrm>
          <a:prstGeom prst="rect">
            <a:avLst/>
          </a:prstGeom>
        </p:spPr>
        <p:txBody>
          <a:bodyPr wrap="square">
            <a:spAutoFit/>
          </a:bodyPr>
          <a:lstStyle/>
          <a:p>
            <a:r>
              <a:rPr lang="kk-KZ" sz="3200" dirty="0"/>
              <a:t>Ағылшын революциясы тұсында баспасөздің жұлдызы жарқырай түсті. Құнды жаңалықтарды халық үзбей оқуға тырысты. Газет тиражы өсті. 1641 жылы Парламентте </a:t>
            </a:r>
            <a:r>
              <a:rPr lang="kk-KZ" sz="4400" b="1" dirty="0"/>
              <a:t>«Диурнал оккеренсиз» </a:t>
            </a:r>
            <a:r>
              <a:rPr lang="kk-KZ" sz="3200" dirty="0"/>
              <a:t>апталығы шыға бастады. </a:t>
            </a:r>
            <a:endParaRPr lang="ru-RU" sz="3200" dirty="0"/>
          </a:p>
          <a:p>
            <a:endParaRPr lang="ru-RU" sz="3200" dirty="0"/>
          </a:p>
        </p:txBody>
      </p:sp>
    </p:spTree>
    <p:extLst>
      <p:ext uri="{BB962C8B-B14F-4D97-AF65-F5344CB8AC3E}">
        <p14:creationId xmlns:p14="http://schemas.microsoft.com/office/powerpoint/2010/main" val="182963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6624736" cy="3970318"/>
          </a:xfrm>
          <a:prstGeom prst="rect">
            <a:avLst/>
          </a:prstGeom>
        </p:spPr>
        <p:txBody>
          <a:bodyPr wrap="square">
            <a:spAutoFit/>
          </a:bodyPr>
          <a:lstStyle/>
          <a:p>
            <a:r>
              <a:rPr lang="kk-KZ" sz="2800" dirty="0"/>
              <a:t>Революцияға дейінгі газеттер сауда-саттық тақырыбын жазатын «тар шеңберді» қамтыса, революция кезінде газеттер саяси күрестің бағыт, бағдар берушісі, үгітшісі болды. Памфлеттер – бұл кезеңде журналистиканың негізгі формасы болып саналды. Журналистика қоғамда қуатты күшке айналды.</a:t>
            </a:r>
            <a:endParaRPr lang="ru-RU" sz="2800" dirty="0"/>
          </a:p>
        </p:txBody>
      </p:sp>
    </p:spTree>
    <p:extLst>
      <p:ext uri="{BB962C8B-B14F-4D97-AF65-F5344CB8AC3E}">
        <p14:creationId xmlns:p14="http://schemas.microsoft.com/office/powerpoint/2010/main" val="1967405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20688"/>
            <a:ext cx="6156176" cy="4031873"/>
          </a:xfrm>
          <a:prstGeom prst="rect">
            <a:avLst/>
          </a:prstGeom>
        </p:spPr>
        <p:txBody>
          <a:bodyPr wrap="square">
            <a:spAutoFit/>
          </a:bodyPr>
          <a:lstStyle/>
          <a:p>
            <a:r>
              <a:rPr lang="kk-KZ" sz="3200" dirty="0"/>
              <a:t>Ағылшын революциясы кезінде </a:t>
            </a:r>
            <a:r>
              <a:rPr lang="kk-KZ" sz="3200" b="1" dirty="0"/>
              <a:t>Дж.Мильтон, Дж.Лильберн, Дж.Уинстенли </a:t>
            </a:r>
            <a:r>
              <a:rPr lang="kk-KZ" sz="3200" dirty="0"/>
              <a:t>сияқты тамаша публицистер саны артты. </a:t>
            </a:r>
            <a:endParaRPr lang="ru-RU" sz="3200" dirty="0"/>
          </a:p>
          <a:p>
            <a:r>
              <a:rPr lang="kk-KZ" sz="3200" dirty="0"/>
              <a:t>1660 жылы Ұлыбританияда болған монархиялық биліктің қайта орнауы баспасөзге үлкен өзгеріс әкелді. </a:t>
            </a:r>
            <a:endParaRPr lang="ru-RU" sz="3200" dirty="0"/>
          </a:p>
        </p:txBody>
      </p:sp>
    </p:spTree>
    <p:extLst>
      <p:ext uri="{BB962C8B-B14F-4D97-AF65-F5344CB8AC3E}">
        <p14:creationId xmlns:p14="http://schemas.microsoft.com/office/powerpoint/2010/main" val="2571155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980728"/>
            <a:ext cx="6408712" cy="3539430"/>
          </a:xfrm>
          <a:prstGeom prst="rect">
            <a:avLst/>
          </a:prstGeom>
        </p:spPr>
        <p:txBody>
          <a:bodyPr wrap="square">
            <a:spAutoFit/>
          </a:bodyPr>
          <a:lstStyle/>
          <a:p>
            <a:r>
              <a:rPr lang="kk-KZ" sz="3200" dirty="0"/>
              <a:t>Цензура газеттерді өз қарамағынан шығармады. Билік басындағылардың рұқсатымен «Интеллидженер» және «Ньюс» газеттері ғана шығып тұрды. Газеттерді шығарушылар роялист Роджер Л. Эстранж еді. </a:t>
            </a:r>
            <a:endParaRPr lang="ru-RU" sz="3200" dirty="0"/>
          </a:p>
        </p:txBody>
      </p:sp>
    </p:spTree>
    <p:extLst>
      <p:ext uri="{BB962C8B-B14F-4D97-AF65-F5344CB8AC3E}">
        <p14:creationId xmlns:p14="http://schemas.microsoft.com/office/powerpoint/2010/main" val="1064314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1052736"/>
            <a:ext cx="6696744" cy="4093428"/>
          </a:xfrm>
          <a:prstGeom prst="rect">
            <a:avLst/>
          </a:prstGeom>
        </p:spPr>
        <p:txBody>
          <a:bodyPr wrap="square">
            <a:spAutoFit/>
          </a:bodyPr>
          <a:lstStyle/>
          <a:p>
            <a:r>
              <a:rPr lang="kk-KZ" sz="3200" dirty="0"/>
              <a:t>Кейін корольдің бұйрығымен Оксфорд баспагері Леонард Литчфилд  </a:t>
            </a:r>
            <a:r>
              <a:rPr lang="kk-KZ" sz="3600" b="1" i="1" dirty="0"/>
              <a:t>«Оксфорд газетін» </a:t>
            </a:r>
            <a:r>
              <a:rPr lang="kk-KZ" sz="3200" dirty="0"/>
              <a:t>ұйымдастырды. Бұл газет бірінші Оксфордта, одан кейін Лондонда шығарылып «Лондон газеті» деп аталады. Бұл газет күні бүгінге шейін шығарылып келеді.  </a:t>
            </a:r>
            <a:endParaRPr lang="ru-RU" sz="3200" dirty="0"/>
          </a:p>
        </p:txBody>
      </p:sp>
    </p:spTree>
    <p:extLst>
      <p:ext uri="{BB962C8B-B14F-4D97-AF65-F5344CB8AC3E}">
        <p14:creationId xmlns:p14="http://schemas.microsoft.com/office/powerpoint/2010/main" val="393329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980728"/>
            <a:ext cx="6264696" cy="5693866"/>
          </a:xfrm>
          <a:prstGeom prst="rect">
            <a:avLst/>
          </a:prstGeom>
        </p:spPr>
        <p:txBody>
          <a:bodyPr wrap="square">
            <a:spAutoFit/>
          </a:bodyPr>
          <a:lstStyle/>
          <a:p>
            <a:r>
              <a:rPr lang="kk-KZ" sz="2800" dirty="0"/>
              <a:t>ХҮІІ ғасырдың екінші жартысында Англияда сатиралық баспасөз қалыптаса бастады. Виги партиясы шығарған «Уикли пэкет...» апталығы сатиралық басылымның айқын көрінісі болды. Оның шығарушысы Генри Карр кейіннен қамауға алынды.</a:t>
            </a:r>
            <a:endParaRPr lang="ru-RU" sz="2800" dirty="0"/>
          </a:p>
          <a:p>
            <a:r>
              <a:rPr lang="kk-KZ" sz="2800" dirty="0"/>
              <a:t>Англиядағы алғашқы журнал 1665 жылы «Философикал трансэкшнз» («Философиялық еңбектер») деген атпен жарық көрді. Мұнда ғылыми сипаттағы мақалалар жарық көрді. </a:t>
            </a:r>
            <a:endParaRPr lang="ru-RU" sz="2800" dirty="0"/>
          </a:p>
        </p:txBody>
      </p:sp>
    </p:spTree>
    <p:extLst>
      <p:ext uri="{BB962C8B-B14F-4D97-AF65-F5344CB8AC3E}">
        <p14:creationId xmlns:p14="http://schemas.microsoft.com/office/powerpoint/2010/main" val="1698470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1340768"/>
            <a:ext cx="6390456" cy="4832092"/>
          </a:xfrm>
          <a:prstGeom prst="rect">
            <a:avLst/>
          </a:prstGeom>
        </p:spPr>
        <p:txBody>
          <a:bodyPr wrap="square">
            <a:spAutoFit/>
          </a:bodyPr>
          <a:lstStyle/>
          <a:p>
            <a:r>
              <a:rPr lang="kk-KZ" sz="2800" dirty="0"/>
              <a:t>Жалпы ағылшын баспасөзінің тарихын бес кезеңге бөліп қарастырамыз:</a:t>
            </a:r>
            <a:endParaRPr lang="ru-RU" sz="2800" dirty="0"/>
          </a:p>
          <a:p>
            <a:r>
              <a:rPr lang="kk-KZ" sz="2800" b="1" dirty="0"/>
              <a:t>І кезең (1620-1785)</a:t>
            </a:r>
            <a:r>
              <a:rPr lang="kk-KZ" sz="2800" dirty="0"/>
              <a:t> – мерзімді баспасөздің қалыптасу кезеңі. Бұл кезең жаңалық кітапшалардың дүниеге келуімен ерекшеленді. 1655 жылы шын мәніндегі газет «Оксфорд газет» жарық көрді. 1702 жылы «Дейли курант» газетінің алғашқы нөмірі жарық көрді</a:t>
            </a:r>
            <a:r>
              <a:rPr lang="kk-KZ" sz="2800" dirty="0" smtClean="0"/>
              <a:t>.</a:t>
            </a:r>
            <a:endParaRPr lang="ru-RU" sz="2800" dirty="0"/>
          </a:p>
        </p:txBody>
      </p:sp>
    </p:spTree>
    <p:extLst>
      <p:ext uri="{BB962C8B-B14F-4D97-AF65-F5344CB8AC3E}">
        <p14:creationId xmlns:p14="http://schemas.microsoft.com/office/powerpoint/2010/main" val="2834812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700808"/>
            <a:ext cx="6840760" cy="3108543"/>
          </a:xfrm>
          <a:prstGeom prst="rect">
            <a:avLst/>
          </a:prstGeom>
        </p:spPr>
        <p:txBody>
          <a:bodyPr wrap="square">
            <a:spAutoFit/>
          </a:bodyPr>
          <a:lstStyle/>
          <a:p>
            <a:r>
              <a:rPr lang="kk-KZ" sz="2800" b="1" dirty="0"/>
              <a:t>ІІ кезең (1785-1866)</a:t>
            </a:r>
            <a:r>
              <a:rPr lang="kk-KZ" sz="2800" dirty="0"/>
              <a:t> – «Таймс» газетінің  дүниеге келуімен ерекшеленді. Жарнама арқылы қаржыландырылған бұл газетпен бәсекеге түскен «Дейли ньюс», «Дейли телеграф», «Морнинг пост» газеттері дүниеге келді. </a:t>
            </a:r>
            <a:endParaRPr lang="ru-RU" sz="2800" dirty="0"/>
          </a:p>
        </p:txBody>
      </p:sp>
    </p:spTree>
    <p:extLst>
      <p:ext uri="{BB962C8B-B14F-4D97-AF65-F5344CB8AC3E}">
        <p14:creationId xmlns:p14="http://schemas.microsoft.com/office/powerpoint/2010/main" val="3243658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980728"/>
            <a:ext cx="6480720" cy="3785652"/>
          </a:xfrm>
          <a:prstGeom prst="rect">
            <a:avLst/>
          </a:prstGeom>
        </p:spPr>
        <p:txBody>
          <a:bodyPr wrap="square">
            <a:spAutoFit/>
          </a:bodyPr>
          <a:lstStyle/>
          <a:p>
            <a:r>
              <a:rPr lang="kk-KZ" sz="2400" dirty="0"/>
              <a:t>Ағылшын журналистикасы тарихында Стюарт, Уолтер, Перридің баспагерлік қызметінің алатын орны айрықша. </a:t>
            </a:r>
            <a:endParaRPr lang="ru-RU" sz="2400" dirty="0"/>
          </a:p>
          <a:p>
            <a:r>
              <a:rPr lang="kk-KZ" sz="2400" b="1" dirty="0"/>
              <a:t>ІІІ кезең (1896-1920)</a:t>
            </a:r>
            <a:r>
              <a:rPr lang="kk-KZ" sz="2400" dirty="0"/>
              <a:t> – басты ерекшелігі «тиындық газеттердің» пайда болуы. Бұл газеттер төменгі топтың сауатын ашуға арналды.  Бульварлық типтегі басылым «Дейли Мейл» өмірге келді. Шығарушысы Альфред Хармворс</a:t>
            </a:r>
            <a:r>
              <a:rPr lang="kk-KZ" sz="2400" dirty="0" smtClean="0"/>
              <a:t>.</a:t>
            </a:r>
          </a:p>
          <a:p>
            <a:endParaRPr lang="ru-RU" sz="2400" dirty="0"/>
          </a:p>
        </p:txBody>
      </p:sp>
    </p:spTree>
    <p:extLst>
      <p:ext uri="{BB962C8B-B14F-4D97-AF65-F5344CB8AC3E}">
        <p14:creationId xmlns:p14="http://schemas.microsoft.com/office/powerpoint/2010/main" val="1453696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484784"/>
            <a:ext cx="6192688" cy="2062103"/>
          </a:xfrm>
          <a:prstGeom prst="rect">
            <a:avLst/>
          </a:prstGeom>
        </p:spPr>
        <p:txBody>
          <a:bodyPr wrap="square">
            <a:spAutoFit/>
          </a:bodyPr>
          <a:lstStyle/>
          <a:p>
            <a:r>
              <a:rPr lang="kk-KZ" sz="3200" b="1" dirty="0"/>
              <a:t>ІҮ кезең (1920-50)</a:t>
            </a:r>
            <a:r>
              <a:rPr lang="kk-KZ" sz="3200" dirty="0"/>
              <a:t> монополистік топтар пайда болды. Газет-журнал рыногының негізі қаланды. </a:t>
            </a:r>
            <a:endParaRPr lang="ru-RU" sz="3200" dirty="0"/>
          </a:p>
        </p:txBody>
      </p:sp>
    </p:spTree>
    <p:extLst>
      <p:ext uri="{BB962C8B-B14F-4D97-AF65-F5344CB8AC3E}">
        <p14:creationId xmlns:p14="http://schemas.microsoft.com/office/powerpoint/2010/main" val="121508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5" y="476673"/>
            <a:ext cx="6849808" cy="5564690"/>
          </a:xfrm>
        </p:spPr>
        <p:txBody>
          <a:bodyPr>
            <a:normAutofit/>
          </a:bodyPr>
          <a:lstStyle/>
          <a:p>
            <a:r>
              <a:rPr lang="kk-KZ" sz="2800" dirty="0"/>
              <a:t>Капиталдың қоғамдағы орны артты. Жаңа экономикалық қатынастардың дамуына байланысты өндіргіш </a:t>
            </a:r>
            <a:r>
              <a:rPr lang="kk-KZ" sz="2800" dirty="0" smtClean="0"/>
              <a:t>күштер </a:t>
            </a:r>
            <a:r>
              <a:rPr lang="kk-KZ" sz="2800" dirty="0"/>
              <a:t>дами бастады. Әлемдік сауда көлемі ұлғайып, теңіз біріншілігі және отар үшін күрес бәсекелестігіне ене бастады. Европалық ішкі сауда шапшаң дамыды. Өмірге қажетті барлық өнімдер өндіріле бастады. </a:t>
            </a:r>
            <a:endParaRPr lang="ru-RU"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052736"/>
            <a:ext cx="6174432" cy="4893647"/>
          </a:xfrm>
          <a:prstGeom prst="rect">
            <a:avLst/>
          </a:prstGeom>
        </p:spPr>
        <p:txBody>
          <a:bodyPr wrap="square">
            <a:spAutoFit/>
          </a:bodyPr>
          <a:lstStyle/>
          <a:p>
            <a:r>
              <a:rPr lang="kk-KZ" sz="2400" b="1" dirty="0"/>
              <a:t>Ү кезең – 50 жылдардың ортасынан</a:t>
            </a:r>
            <a:r>
              <a:rPr lang="kk-KZ" sz="2400" dirty="0"/>
              <a:t> басталады. Газет ісінде қайта өрлеу процесі байқалды. Ғылыми-техникалық революция баспасөз ісіне енді. Халықтың білім дәрежесі өсті. Газет шығару ісіне ірі байлар араласты. Осы тұста бірнеше баспалар бірігіп, банктегі қаржыларын қосып, топтала бастады. Бұдан ағылшын баспасөзін 7 ірі монполияға біріктірді. Бұлар негізгі басылымдарға бақылау жасады. Газеттер </a:t>
            </a:r>
            <a:r>
              <a:rPr lang="kk-KZ" sz="2400" b="1" dirty="0"/>
              <a:t>С.Кинг, Ротермир, Томсон </a:t>
            </a:r>
            <a:r>
              <a:rPr lang="kk-KZ" sz="2400" dirty="0"/>
              <a:t>сияқты концерндерге тәуелді болды.</a:t>
            </a:r>
            <a:endParaRPr lang="ru-RU" sz="2400" dirty="0"/>
          </a:p>
        </p:txBody>
      </p:sp>
    </p:spTree>
    <p:extLst>
      <p:ext uri="{BB962C8B-B14F-4D97-AF65-F5344CB8AC3E}">
        <p14:creationId xmlns:p14="http://schemas.microsoft.com/office/powerpoint/2010/main" val="2189045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6624736" cy="4401205"/>
          </a:xfrm>
          <a:prstGeom prst="rect">
            <a:avLst/>
          </a:prstGeom>
        </p:spPr>
        <p:txBody>
          <a:bodyPr wrap="square">
            <a:spAutoFit/>
          </a:bodyPr>
          <a:lstStyle/>
          <a:p>
            <a:r>
              <a:rPr lang="kk-KZ" sz="2800" b="1" dirty="0"/>
              <a:t>1. «Рой Томсон мекемесі»</a:t>
            </a:r>
            <a:r>
              <a:rPr lang="kk-KZ" sz="2800" dirty="0"/>
              <a:t> - күнделікті, апталық түрінде шығатын 60 газетке иелік етті. Ол коммерциялық тележүйе «Скотиш телевижнге» қожа болды. 1967 жылы Ұлыбританиядағы ақсүйектердің ең беделді, ықпалды газеті «Таймсты» өз қарамағына қаратса, кейіннен «Скотсмен», «Санди таймс» газеттеріне иелік етті. </a:t>
            </a:r>
            <a:endParaRPr lang="ru-RU" sz="2800" dirty="0"/>
          </a:p>
        </p:txBody>
      </p:sp>
    </p:spTree>
    <p:extLst>
      <p:ext uri="{BB962C8B-B14F-4D97-AF65-F5344CB8AC3E}">
        <p14:creationId xmlns:p14="http://schemas.microsoft.com/office/powerpoint/2010/main" val="561137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04664"/>
            <a:ext cx="6174432" cy="4524315"/>
          </a:xfrm>
          <a:prstGeom prst="rect">
            <a:avLst/>
          </a:prstGeom>
        </p:spPr>
        <p:txBody>
          <a:bodyPr wrap="square">
            <a:spAutoFit/>
          </a:bodyPr>
          <a:lstStyle/>
          <a:p>
            <a:r>
              <a:rPr lang="kk-KZ" sz="2400" b="1" dirty="0"/>
              <a:t>2. «Интернэшнл паблишинг корпорейшн»</a:t>
            </a:r>
            <a:r>
              <a:rPr lang="kk-KZ" sz="2400" dirty="0"/>
              <a:t> монополиясы. Монополия иесі – лорд Нортклиф әулеті. Қазір бұл семьялық бизнесті Сесиль Кинг оның жиені жалғастыруда. Ол бірнеше баспалардың басын құрап «ИПК» акционерлік корпорациясын құрған. Бұл монополия көпшілікке арналған «танымал» күнделікті газет «Дейли миррорға» тиражы 5 млн. Жексенбілік «Санди миррорға» (5,5 мың) жетекшілік етеді.</a:t>
            </a:r>
            <a:endParaRPr lang="ru-RU" sz="2400" dirty="0"/>
          </a:p>
        </p:txBody>
      </p:sp>
    </p:spTree>
    <p:extLst>
      <p:ext uri="{BB962C8B-B14F-4D97-AF65-F5344CB8AC3E}">
        <p14:creationId xmlns:p14="http://schemas.microsoft.com/office/powerpoint/2010/main" val="2291846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484784"/>
            <a:ext cx="6696744" cy="4524315"/>
          </a:xfrm>
          <a:prstGeom prst="rect">
            <a:avLst/>
          </a:prstGeom>
        </p:spPr>
        <p:txBody>
          <a:bodyPr wrap="square">
            <a:spAutoFit/>
          </a:bodyPr>
          <a:lstStyle/>
          <a:p>
            <a:pPr indent="449580" algn="just">
              <a:spcAft>
                <a:spcPts val="0"/>
              </a:spcAft>
            </a:pPr>
            <a:r>
              <a:rPr lang="kk-KZ" b="1" dirty="0">
                <a:latin typeface="Times New Roman" panose="02020603050405020304" pitchFamily="18" charset="0"/>
                <a:ea typeface="Times New Roman" panose="02020603050405020304" pitchFamily="18" charset="0"/>
              </a:rPr>
              <a:t>3. </a:t>
            </a:r>
            <a:r>
              <a:rPr lang="kk-KZ" sz="2400" b="1" dirty="0">
                <a:latin typeface="Times New Roman" panose="02020603050405020304" pitchFamily="18" charset="0"/>
                <a:ea typeface="Times New Roman" panose="02020603050405020304" pitchFamily="18" charset="0"/>
              </a:rPr>
              <a:t>«Ассошиэйтед Ньюспейперс»</a:t>
            </a:r>
            <a:r>
              <a:rPr lang="kk-KZ" sz="2400" dirty="0">
                <a:latin typeface="Times New Roman" panose="02020603050405020304" pitchFamily="18" charset="0"/>
                <a:ea typeface="Times New Roman" panose="02020603050405020304" pitchFamily="18" charset="0"/>
              </a:rPr>
              <a:t> концерні – лорд Ротермирдің иелігінде. Концерн «Дейли мейл» тиражы 1,8 млн. Аймақтық 18 газет шығарады.</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kk-KZ" sz="2400" dirty="0">
                <a:latin typeface="Times New Roman" panose="02020603050405020304" pitchFamily="18" charset="0"/>
                <a:ea typeface="Times New Roman" panose="02020603050405020304" pitchFamily="18" charset="0"/>
              </a:rPr>
              <a:t>4. </a:t>
            </a:r>
            <a:r>
              <a:rPr lang="kk-KZ" sz="2400" b="1" dirty="0">
                <a:latin typeface="Times New Roman" panose="02020603050405020304" pitchFamily="18" charset="0"/>
                <a:ea typeface="Times New Roman" panose="02020603050405020304" pitchFamily="18" charset="0"/>
              </a:rPr>
              <a:t>«Бивербрук» концерні</a:t>
            </a:r>
            <a:r>
              <a:rPr lang="kk-KZ" sz="2400" dirty="0">
                <a:latin typeface="Times New Roman" panose="02020603050405020304" pitchFamily="18" charset="0"/>
                <a:ea typeface="Times New Roman" panose="02020603050405020304" pitchFamily="18" charset="0"/>
              </a:rPr>
              <a:t>. – күнделікті «Дейли экспресс», «Ивнинг стандарт» «Санди экспресс» газеттері қарайды.</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kk-KZ" sz="2400" dirty="0">
                <a:latin typeface="Times New Roman" panose="02020603050405020304" pitchFamily="18" charset="0"/>
                <a:ea typeface="Times New Roman" panose="02020603050405020304" pitchFamily="18" charset="0"/>
              </a:rPr>
              <a:t>5. </a:t>
            </a:r>
            <a:r>
              <a:rPr lang="kk-KZ" sz="2400" b="1" dirty="0">
                <a:latin typeface="Times New Roman" panose="02020603050405020304" pitchFamily="18" charset="0"/>
                <a:ea typeface="Times New Roman" panose="02020603050405020304" pitchFamily="18" charset="0"/>
              </a:rPr>
              <a:t>«Пирсон Лонгман</a:t>
            </a:r>
            <a:r>
              <a:rPr lang="kk-KZ" sz="2400" dirty="0">
                <a:latin typeface="Times New Roman" panose="02020603050405020304" pitchFamily="18" charset="0"/>
                <a:ea typeface="Times New Roman" panose="02020603050405020304" pitchFamily="18" charset="0"/>
              </a:rPr>
              <a:t>» концерні лорд Каудрейдің бақылауында. «Экономист», «Инвесторс кроникл» апталықтарын және бірнеше аймақтық газеттерін шығарады. Кітап шығаратын «Пингвин» баспасы бар.</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4298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196752"/>
            <a:ext cx="6012160" cy="3785652"/>
          </a:xfrm>
          <a:prstGeom prst="rect">
            <a:avLst/>
          </a:prstGeom>
        </p:spPr>
        <p:txBody>
          <a:bodyPr wrap="square">
            <a:spAutoFit/>
          </a:bodyPr>
          <a:lstStyle/>
          <a:p>
            <a:pPr indent="449580" algn="just">
              <a:spcAft>
                <a:spcPts val="0"/>
              </a:spcAft>
            </a:pPr>
            <a:r>
              <a:rPr lang="kk-KZ" sz="2000" b="1" dirty="0" smtClean="0">
                <a:latin typeface="Times New Roman" panose="02020603050405020304" pitchFamily="18" charset="0"/>
                <a:ea typeface="Times New Roman" panose="02020603050405020304" pitchFamily="18" charset="0"/>
              </a:rPr>
              <a:t>6. «Ньюс </a:t>
            </a:r>
            <a:r>
              <a:rPr lang="kk-KZ" sz="2000" b="1" dirty="0">
                <a:latin typeface="Times New Roman" panose="02020603050405020304" pitchFamily="18" charset="0"/>
                <a:ea typeface="Times New Roman" panose="02020603050405020304" pitchFamily="18" charset="0"/>
              </a:rPr>
              <a:t>Интернешнл</a:t>
            </a:r>
            <a:r>
              <a:rPr lang="kk-KZ" sz="2000" dirty="0">
                <a:latin typeface="Times New Roman" panose="02020603050405020304" pitchFamily="18" charset="0"/>
                <a:ea typeface="Times New Roman" panose="02020603050405020304" pitchFamily="18" charset="0"/>
              </a:rPr>
              <a:t>» - Рупер Мэрдок монополиясы. Австралиялық баспасөз алпауыты 1969 жылдан бастап Ұлыбританияда газет-журнал бизнесімен айналысады.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kk-KZ" sz="2000" dirty="0">
                <a:latin typeface="Times New Roman" panose="02020603050405020304" pitchFamily="18" charset="0"/>
                <a:ea typeface="Times New Roman" panose="02020603050405020304" pitchFamily="18" charset="0"/>
              </a:rPr>
              <a:t>7. </a:t>
            </a:r>
            <a:r>
              <a:rPr lang="kk-KZ" sz="2000" b="1" dirty="0">
                <a:latin typeface="Times New Roman" panose="02020603050405020304" pitchFamily="18" charset="0"/>
                <a:ea typeface="Times New Roman" panose="02020603050405020304" pitchFamily="18" charset="0"/>
              </a:rPr>
              <a:t>«Берри»</a:t>
            </a:r>
            <a:r>
              <a:rPr lang="kk-KZ" sz="2000" dirty="0">
                <a:latin typeface="Times New Roman" panose="02020603050405020304" pitchFamily="18" charset="0"/>
                <a:ea typeface="Times New Roman" panose="02020603050405020304" pitchFamily="18" charset="0"/>
              </a:rPr>
              <a:t> газеттер тобы. Иелері – ағайынды лордтар Кэмроз бен Кэмсли. Күнделікті «Дейли телеграф», «Санди телеграф» газеттерін бақылайды.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kk-KZ" sz="2000" dirty="0">
                <a:latin typeface="Times New Roman" panose="02020603050405020304" pitchFamily="18" charset="0"/>
                <a:ea typeface="Times New Roman" panose="02020603050405020304" pitchFamily="18" charset="0"/>
              </a:rPr>
              <a:t>70-80 жылдары Ұлыбританияда БАҚ-тың монополиялануы одан әрі жалғасын тапты. 80- жылдардан кейін тәуелсіз жеке меншік газеттер шыға бастайды. Газеттердің монополиялануы оның мазмұнына зиянын тигізіп отырды.</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96485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412776"/>
            <a:ext cx="6840760" cy="5262979"/>
          </a:xfrm>
          <a:prstGeom prst="rect">
            <a:avLst/>
          </a:prstGeom>
        </p:spPr>
        <p:txBody>
          <a:bodyPr wrap="square">
            <a:spAutoFit/>
          </a:bodyPr>
          <a:lstStyle/>
          <a:p>
            <a:pPr indent="449580" algn="just">
              <a:spcAft>
                <a:spcPts val="0"/>
              </a:spcAft>
            </a:pPr>
            <a:r>
              <a:rPr lang="kk-KZ" b="1" dirty="0">
                <a:latin typeface="Times New Roman" panose="02020603050405020304" pitchFamily="18" charset="0"/>
                <a:ea typeface="Times New Roman" panose="02020603050405020304" pitchFamily="18" charset="0"/>
              </a:rPr>
              <a:t>«</a:t>
            </a:r>
            <a:r>
              <a:rPr lang="kk-KZ" sz="2400" b="1" dirty="0">
                <a:latin typeface="Times New Roman" panose="02020603050405020304" pitchFamily="18" charset="0"/>
                <a:ea typeface="Times New Roman" panose="02020603050405020304" pitchFamily="18" charset="0"/>
              </a:rPr>
              <a:t>ТАЙМС» газеті.</a:t>
            </a:r>
            <a:r>
              <a:rPr lang="kk-KZ" sz="2400" dirty="0">
                <a:latin typeface="Times New Roman" panose="02020603050405020304" pitchFamily="18" charset="0"/>
                <a:ea typeface="Times New Roman" panose="02020603050405020304" pitchFamily="18" charset="0"/>
              </a:rPr>
              <a:t> Көмірмен сауда-саттық жасаушы </a:t>
            </a:r>
            <a:r>
              <a:rPr lang="kk-KZ" sz="2400" b="1" dirty="0">
                <a:latin typeface="Times New Roman" panose="02020603050405020304" pitchFamily="18" charset="0"/>
                <a:ea typeface="Times New Roman" panose="02020603050405020304" pitchFamily="18" charset="0"/>
              </a:rPr>
              <a:t>Джон Уолтер</a:t>
            </a:r>
            <a:r>
              <a:rPr lang="kk-KZ" sz="2400" dirty="0">
                <a:latin typeface="Times New Roman" panose="02020603050405020304" pitchFamily="18" charset="0"/>
                <a:ea typeface="Times New Roman" panose="02020603050405020304" pitchFamily="18" charset="0"/>
              </a:rPr>
              <a:t> 1785 жылдың 1-қаңтарынан бастап өзінің «Дейли юниверсал реджистер» деген газетін шығарды. Үш жылдан кейін бұл газет «Таймс» деп атала бастады. Көлемі 18-20 бет. Француз революциясы тұсында жарық көрген. Сол тұста газеттің редакторы – сэр Уильям Хэдли шетелдік бөлім редакторы А.Макдональд болды. </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kk-KZ" sz="2400" dirty="0">
                <a:latin typeface="Times New Roman" panose="02020603050405020304" pitchFamily="18" charset="0"/>
                <a:ea typeface="Times New Roman" panose="02020603050405020304" pitchFamily="18" charset="0"/>
              </a:rPr>
              <a:t>ХІХ ғ. «Таймстың» беделі арта түсті. Газет мемлекеттік істерге араласты. 1967 жылы ірі монополист Томсон «Таймс» газетін өзіне қосып алады. Томсон қайтыс болған соң 1978-79 ж. Аралығында газет шықпай қалады.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96565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4664"/>
            <a:ext cx="6840760" cy="5632311"/>
          </a:xfrm>
          <a:prstGeom prst="rect">
            <a:avLst/>
          </a:prstGeom>
        </p:spPr>
        <p:txBody>
          <a:bodyPr wrap="square">
            <a:spAutoFit/>
          </a:bodyPr>
          <a:lstStyle/>
          <a:p>
            <a:pPr marL="342900" indent="-342900" algn="just">
              <a:spcAft>
                <a:spcPts val="0"/>
              </a:spcAft>
              <a:buFont typeface="Arial" panose="020B0604020202020204" pitchFamily="34" charset="0"/>
              <a:buChar char="•"/>
            </a:pPr>
            <a:r>
              <a:rPr lang="kk-KZ" sz="2400" dirty="0">
                <a:latin typeface="Times New Roman" panose="02020603050405020304" pitchFamily="18" charset="0"/>
                <a:ea typeface="Times New Roman" panose="02020603050405020304" pitchFamily="18" charset="0"/>
              </a:rPr>
              <a:t>1981 жылы «Таймсты» Р.Мэрдок компаниясы «Ньюс интернешнл» сатып алды. Газеттің бет-бейнесі өзгерді. Жарнамаға көп орын беріліп, бинго сияқты ойындар жүргізілді. </a:t>
            </a:r>
            <a:endParaRPr lang="ru-RU" sz="2400" dirty="0">
              <a:latin typeface="Times New Roman" panose="02020603050405020304" pitchFamily="18" charset="0"/>
              <a:ea typeface="Times New Roman" panose="02020603050405020304" pitchFamily="18" charset="0"/>
            </a:endParaRPr>
          </a:p>
          <a:p>
            <a:pPr marL="342900" indent="-342900" algn="just">
              <a:spcAft>
                <a:spcPts val="0"/>
              </a:spcAft>
              <a:buFont typeface="Arial" panose="020B0604020202020204" pitchFamily="34" charset="0"/>
              <a:buChar char="•"/>
            </a:pPr>
            <a:r>
              <a:rPr lang="kk-KZ" sz="2400" dirty="0">
                <a:latin typeface="Times New Roman" panose="02020603050405020304" pitchFamily="18" charset="0"/>
                <a:ea typeface="Times New Roman" panose="02020603050405020304" pitchFamily="18" charset="0"/>
              </a:rPr>
              <a:t>«Таймс» хабарларды дер кезінде жеткізетін ықпалды газет болды. Редакция құрамында атақты ағылшын жазушылары мен журналистері болды. </a:t>
            </a:r>
            <a:endParaRPr lang="kk-KZ" sz="2400" dirty="0" smtClean="0">
              <a:latin typeface="Times New Roman" panose="02020603050405020304" pitchFamily="18" charset="0"/>
              <a:ea typeface="Times New Roman" panose="02020603050405020304" pitchFamily="18" charset="0"/>
            </a:endParaRPr>
          </a:p>
          <a:p>
            <a:pPr marL="342900" indent="-342900" algn="just">
              <a:spcAft>
                <a:spcPts val="0"/>
              </a:spcAft>
              <a:buFont typeface="Arial" panose="020B0604020202020204" pitchFamily="34" charset="0"/>
              <a:buChar char="•"/>
            </a:pPr>
            <a:r>
              <a:rPr lang="kk-KZ" sz="2400" dirty="0" smtClean="0">
                <a:latin typeface="Times New Roman" panose="02020603050405020304" pitchFamily="18" charset="0"/>
                <a:ea typeface="Times New Roman" panose="02020603050405020304" pitchFamily="18" charset="0"/>
              </a:rPr>
              <a:t>Газет </a:t>
            </a:r>
            <a:r>
              <a:rPr lang="kk-KZ" sz="2400" dirty="0">
                <a:latin typeface="Times New Roman" panose="02020603050405020304" pitchFamily="18" charset="0"/>
                <a:ea typeface="Times New Roman" panose="02020603050405020304" pitchFamily="18" charset="0"/>
              </a:rPr>
              <a:t>мемлекеттік басқарушы топтармен, әсіресе сыртқы істер министрлігімен, шіркеу және өнеркәсіптік-финанстық топтармен тығыз байланыста болды. </a:t>
            </a:r>
            <a:endParaRPr lang="kk-KZ" sz="2400" dirty="0" smtClean="0">
              <a:latin typeface="Times New Roman" panose="02020603050405020304" pitchFamily="18" charset="0"/>
              <a:ea typeface="Times New Roman" panose="02020603050405020304" pitchFamily="18" charset="0"/>
            </a:endParaRPr>
          </a:p>
          <a:p>
            <a:pPr marL="342900" indent="-342900" algn="just">
              <a:spcAft>
                <a:spcPts val="0"/>
              </a:spcAft>
              <a:buFont typeface="Arial" panose="020B0604020202020204" pitchFamily="34" charset="0"/>
              <a:buChar char="•"/>
            </a:pPr>
            <a:r>
              <a:rPr lang="kk-KZ" sz="2400" dirty="0" smtClean="0">
                <a:latin typeface="Times New Roman" panose="02020603050405020304" pitchFamily="18" charset="0"/>
                <a:ea typeface="Times New Roman" panose="02020603050405020304" pitchFamily="18" charset="0"/>
              </a:rPr>
              <a:t>Газет қоғамдық </a:t>
            </a:r>
            <a:r>
              <a:rPr lang="kk-KZ" sz="2400" dirty="0">
                <a:latin typeface="Times New Roman" panose="02020603050405020304" pitchFamily="18" charset="0"/>
                <a:ea typeface="Times New Roman" panose="02020603050405020304" pitchFamily="18" charset="0"/>
              </a:rPr>
              <a:t>пікір қалыптастыруда ықпалды болды.  Жарнама газеттің 15-20 процентін құрады.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562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476672"/>
            <a:ext cx="6408712" cy="3785652"/>
          </a:xfrm>
          <a:prstGeom prst="rect">
            <a:avLst/>
          </a:prstGeom>
        </p:spPr>
        <p:txBody>
          <a:bodyPr wrap="square">
            <a:spAutoFit/>
          </a:bodyPr>
          <a:lstStyle/>
          <a:p>
            <a:pPr indent="449580" algn="just">
              <a:spcAft>
                <a:spcPts val="0"/>
              </a:spcAft>
            </a:pPr>
            <a:r>
              <a:rPr lang="kk-KZ" sz="2400" b="1" dirty="0">
                <a:latin typeface="Times New Roman" panose="02020603050405020304" pitchFamily="18" charset="0"/>
                <a:ea typeface="Times New Roman" panose="02020603050405020304" pitchFamily="18" charset="0"/>
              </a:rPr>
              <a:t>Ақпарат агенттіктері. «РЕЙТЕР» - </a:t>
            </a:r>
            <a:r>
              <a:rPr lang="kk-KZ" sz="2400" dirty="0">
                <a:latin typeface="Times New Roman" panose="02020603050405020304" pitchFamily="18" charset="0"/>
                <a:ea typeface="Times New Roman" panose="02020603050405020304" pitchFamily="18" charset="0"/>
              </a:rPr>
              <a:t>әлемдік  ақпарат агенттіктерінің бірі. 1851 жылы Джулиус Рейтер негізін салды. Агенттіктің штаб-пәтері Лондонда Рейтер акционерлік қоғамдастығында орналасқан. Рейтер агенттігі негізінен шетелдік ақпараттарды жинауға әрі таратуға маманданған. Күніне 5 млн. 500 мың сөз ақпараттарды ағылшын, француз, неміс, араб тілдерінде таратады. </a:t>
            </a:r>
            <a:endParaRPr lang="ru-RU"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0300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92696"/>
            <a:ext cx="5364088" cy="4524315"/>
          </a:xfrm>
          <a:prstGeom prst="rect">
            <a:avLst/>
          </a:prstGeom>
        </p:spPr>
        <p:txBody>
          <a:bodyPr wrap="square">
            <a:spAutoFit/>
          </a:bodyPr>
          <a:lstStyle/>
          <a:p>
            <a:pPr indent="449580" algn="just">
              <a:spcAft>
                <a:spcPts val="0"/>
              </a:spcAft>
            </a:pPr>
            <a:r>
              <a:rPr lang="kk-KZ" sz="2400" b="1" dirty="0">
                <a:latin typeface="Times New Roman" panose="02020603050405020304" pitchFamily="18" charset="0"/>
                <a:ea typeface="Times New Roman" panose="02020603050405020304" pitchFamily="18" charset="0"/>
              </a:rPr>
              <a:t>«ПРЕСС АССОШИЭЙШН</a:t>
            </a:r>
            <a:r>
              <a:rPr lang="kk-KZ" sz="2400" dirty="0">
                <a:latin typeface="Times New Roman" panose="02020603050405020304" pitchFamily="18" charset="0"/>
                <a:ea typeface="Times New Roman" panose="02020603050405020304" pitchFamily="18" charset="0"/>
              </a:rPr>
              <a:t>» - бұл агенттік ішкі хабарларды жинауға және таратуға маманданған. 1868 жылы агенттіктің негізі қаланды. Басқару әкімшілігі Лондонда орналасқан. Күнделікті 80 мың сөз таратады.</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kk-KZ" sz="2400" b="1" dirty="0">
                <a:latin typeface="Times New Roman" panose="02020603050405020304" pitchFamily="18" charset="0"/>
                <a:ea typeface="Times New Roman" panose="02020603050405020304" pitchFamily="18" charset="0"/>
              </a:rPr>
              <a:t>«ЭКСЧЕЙНДЖ ТЕЛЕГРАФ» </a:t>
            </a:r>
            <a:r>
              <a:rPr lang="kk-KZ" sz="2400" dirty="0">
                <a:latin typeface="Times New Roman" panose="02020603050405020304" pitchFamily="18" charset="0"/>
                <a:ea typeface="Times New Roman" panose="02020603050405020304" pitchFamily="18" charset="0"/>
              </a:rPr>
              <a:t>- 1872 жылы негізі қаланды. Экономикалық, финанстық, спорттық, статистикалық хабарларды жинап, таратуға маманданған. Басқару әкімшілігі Лондонда орналасқан.</a:t>
            </a:r>
            <a:endParaRPr lang="ru-RU"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540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20688"/>
            <a:ext cx="7200800" cy="4401205"/>
          </a:xfrm>
          <a:prstGeom prst="rect">
            <a:avLst/>
          </a:prstGeom>
        </p:spPr>
        <p:txBody>
          <a:bodyPr wrap="square">
            <a:spAutoFit/>
          </a:bodyPr>
          <a:lstStyle/>
          <a:p>
            <a:r>
              <a:rPr lang="kk-KZ" sz="2800" dirty="0"/>
              <a:t>Ірі қалалар Лондон мен Парижде, сонымен қатар Солтүстік Италия мен Испан қалаларында матаның қымбат сорттары өндірілді. Осындай монополиялардың қалыптасуымен алыс елдерге сауда жасау үшін саудагерлерге тиімді банк жүйесі, ірі биржалар  қалыптасты. Монархиялық жағдай экономикаға араласты. Капитал күші қоғамдық қатынас құралына айналды.</a:t>
            </a:r>
            <a:endParaRPr lang="ru-RU"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692696"/>
            <a:ext cx="7056784" cy="4401205"/>
          </a:xfrm>
          <a:prstGeom prst="rect">
            <a:avLst/>
          </a:prstGeom>
        </p:spPr>
        <p:txBody>
          <a:bodyPr wrap="square">
            <a:spAutoFit/>
          </a:bodyPr>
          <a:lstStyle/>
          <a:p>
            <a:r>
              <a:rPr lang="kk-KZ" sz="2800" dirty="0"/>
              <a:t>Әлемдік </a:t>
            </a:r>
            <a:r>
              <a:rPr lang="kk-KZ" sz="2800" dirty="0" smtClean="0"/>
              <a:t>деңгейде </a:t>
            </a:r>
            <a:r>
              <a:rPr lang="kk-KZ" sz="2800" dirty="0"/>
              <a:t>Англия тарихында орын алған маңызды оқиға 1640-1660 жылдардағы феодализмге соққы берген ағылшын революциясы болды. Елде монархия және екі палаталы парламенттік басқару жүйесі орнады. Феодалдық шектеулер саудаға тыйым салу, корольге тәуелділік және цензуралық қатаң қадағалау іскерлердің наразылығын күшейтті. </a:t>
            </a:r>
            <a:endParaRPr lang="ru-RU" sz="2800" dirty="0"/>
          </a:p>
        </p:txBody>
      </p:sp>
    </p:spTree>
    <p:extLst>
      <p:ext uri="{BB962C8B-B14F-4D97-AF65-F5344CB8AC3E}">
        <p14:creationId xmlns:p14="http://schemas.microsoft.com/office/powerpoint/2010/main" val="199519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6768752" cy="5078313"/>
          </a:xfrm>
          <a:prstGeom prst="rect">
            <a:avLst/>
          </a:prstGeom>
        </p:spPr>
        <p:txBody>
          <a:bodyPr wrap="square">
            <a:spAutoFit/>
          </a:bodyPr>
          <a:lstStyle/>
          <a:p>
            <a:r>
              <a:rPr lang="kk-KZ" sz="3600" dirty="0"/>
              <a:t>Ағылшын тағындағы алғашқы Стюарттар I Яков пен (1603-1625) және оның ұлы I Карл ішкі саясат пен сыртқы саясатта да буржуазия мүдделерімен санасқан жоқ. Осыған сай ағылшын қоғамында саяси және рухани цензура бой көтерді.  </a:t>
            </a:r>
            <a:endParaRPr lang="ru-RU" sz="3600" dirty="0"/>
          </a:p>
        </p:txBody>
      </p:sp>
    </p:spTree>
    <p:extLst>
      <p:ext uri="{BB962C8B-B14F-4D97-AF65-F5344CB8AC3E}">
        <p14:creationId xmlns:p14="http://schemas.microsoft.com/office/powerpoint/2010/main" val="1950563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764704"/>
            <a:ext cx="6840760" cy="4031873"/>
          </a:xfrm>
          <a:prstGeom prst="rect">
            <a:avLst/>
          </a:prstGeom>
        </p:spPr>
        <p:txBody>
          <a:bodyPr wrap="square">
            <a:spAutoFit/>
          </a:bodyPr>
          <a:lstStyle/>
          <a:p>
            <a:r>
              <a:rPr lang="kk-KZ" sz="3200" dirty="0"/>
              <a:t>Сонымен  қатар бірнеше революциялық толқулар болды. </a:t>
            </a:r>
            <a:endParaRPr lang="ru-RU" sz="3200" dirty="0"/>
          </a:p>
          <a:p>
            <a:r>
              <a:rPr lang="kk-KZ" sz="3200" dirty="0"/>
              <a:t>Журналистика пайда болғанға дейін Европада ақпараттар әртүрлі тәсілдермен тараған болатын. Ақпарат таратуда діни уағыздаушылар мен шешендер үлкен роль атқарды. </a:t>
            </a:r>
            <a:endParaRPr lang="ru-RU" sz="3200" dirty="0"/>
          </a:p>
        </p:txBody>
      </p:sp>
    </p:spTree>
    <p:extLst>
      <p:ext uri="{BB962C8B-B14F-4D97-AF65-F5344CB8AC3E}">
        <p14:creationId xmlns:p14="http://schemas.microsoft.com/office/powerpoint/2010/main" val="1130910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692696"/>
            <a:ext cx="6912768" cy="3539430"/>
          </a:xfrm>
          <a:prstGeom prst="rect">
            <a:avLst/>
          </a:prstGeom>
        </p:spPr>
        <p:txBody>
          <a:bodyPr wrap="square">
            <a:spAutoFit/>
          </a:bodyPr>
          <a:lstStyle/>
          <a:p>
            <a:r>
              <a:rPr lang="kk-KZ" sz="2800" dirty="0"/>
              <a:t>XYI ғасырда Англияда, басқа елдердегі сияқты, арнайы агенттіктер пайда болып, жаңалықтарды жинастырып, басып, сата бастайды. Бірте-бірте журналистиканың пайда болуына жол ашылды. Сауда дамып, білімді адамдар көбейіп, қағаз шығару өндірісі дүниеге келеді. </a:t>
            </a:r>
            <a:endParaRPr lang="ru-RU" sz="2800" dirty="0"/>
          </a:p>
        </p:txBody>
      </p:sp>
    </p:spTree>
    <p:extLst>
      <p:ext uri="{BB962C8B-B14F-4D97-AF65-F5344CB8AC3E}">
        <p14:creationId xmlns:p14="http://schemas.microsoft.com/office/powerpoint/2010/main" val="932606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76672"/>
            <a:ext cx="6912768" cy="3539430"/>
          </a:xfrm>
          <a:prstGeom prst="rect">
            <a:avLst/>
          </a:prstGeom>
        </p:spPr>
        <p:txBody>
          <a:bodyPr wrap="square">
            <a:spAutoFit/>
          </a:bodyPr>
          <a:lstStyle/>
          <a:p>
            <a:r>
              <a:rPr lang="kk-KZ" sz="2400" dirty="0"/>
              <a:t>Баспасөз тарихын зерттеушілердің арасында алғашқы газет әлем бойынша Германияда жарық көрген деген пікір бар. Бірақ, Ұлыбританияның Бирмингем кітапханасынан 1606 жылғы </a:t>
            </a:r>
            <a:r>
              <a:rPr lang="kk-KZ" sz="3200" b="1" dirty="0"/>
              <a:t>«Уикли ньюс</a:t>
            </a:r>
            <a:r>
              <a:rPr lang="kk-KZ" sz="2400" dirty="0"/>
              <a:t>» газетінің («Апталық жаңалықтар») 31 қаңтардағы N19 саны табылған көрінеді. 1624 жылғы шыққан газетті айғақтайтын  үш дерек табылған. Шығарушылар Т.Аргер, Н.Баттер. </a:t>
            </a:r>
            <a:endParaRPr lang="ru-RU" sz="2400" dirty="0"/>
          </a:p>
        </p:txBody>
      </p:sp>
    </p:spTree>
    <p:extLst>
      <p:ext uri="{BB962C8B-B14F-4D97-AF65-F5344CB8AC3E}">
        <p14:creationId xmlns:p14="http://schemas.microsoft.com/office/powerpoint/2010/main" val="406982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76672"/>
            <a:ext cx="6390456" cy="3970318"/>
          </a:xfrm>
          <a:prstGeom prst="rect">
            <a:avLst/>
          </a:prstGeom>
        </p:spPr>
        <p:txBody>
          <a:bodyPr wrap="square">
            <a:spAutoFit/>
          </a:bodyPr>
          <a:lstStyle/>
          <a:p>
            <a:r>
              <a:rPr lang="kk-KZ" sz="2800" dirty="0"/>
              <a:t>1637 жылы I Карлдың цензура туралы заң шығаруы ағылшын баспасөзінің дамуына әжептәуір зиянын тигізді. Н.Баттердің бұл газеті 1641 жылға дейін шығып тұрды. Газеттің жабылу себебін Цензураның қарапайым шындықты басуға рұқсат етпегендігімен түсіндіреді. </a:t>
            </a:r>
            <a:endParaRPr lang="ru-RU" sz="2800" dirty="0"/>
          </a:p>
        </p:txBody>
      </p:sp>
    </p:spTree>
    <p:extLst>
      <p:ext uri="{BB962C8B-B14F-4D97-AF65-F5344CB8AC3E}">
        <p14:creationId xmlns:p14="http://schemas.microsoft.com/office/powerpoint/2010/main" val="50362506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578</TotalTime>
  <Words>1407</Words>
  <Application>Microsoft Office PowerPoint</Application>
  <PresentationFormat>Экран (4:3)</PresentationFormat>
  <Paragraphs>44</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Грань</vt:lpstr>
      <vt:lpstr>N1 ДӘРІС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N10 ДӘРІС</dc:title>
  <cp:lastModifiedBy>Asus</cp:lastModifiedBy>
  <cp:revision>51</cp:revision>
  <dcterms:modified xsi:type="dcterms:W3CDTF">2025-01-23T14:27:53Z</dcterms:modified>
</cp:coreProperties>
</file>